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ki Osborne" userId="441e58f7-14e1-4d40-80c4-458d2523bed5" providerId="ADAL" clId="{EBBA12A9-B351-4250-9308-2F70F687A8F2}"/>
    <pc:docChg chg="modSld">
      <pc:chgData name="Nikki Osborne" userId="441e58f7-14e1-4d40-80c4-458d2523bed5" providerId="ADAL" clId="{EBBA12A9-B351-4250-9308-2F70F687A8F2}" dt="2023-04-12T12:11:45.214" v="12" actId="207"/>
      <pc:docMkLst>
        <pc:docMk/>
      </pc:docMkLst>
      <pc:sldChg chg="modSp mod">
        <pc:chgData name="Nikki Osborne" userId="441e58f7-14e1-4d40-80c4-458d2523bed5" providerId="ADAL" clId="{EBBA12A9-B351-4250-9308-2F70F687A8F2}" dt="2023-04-12T12:11:45.214" v="12" actId="207"/>
        <pc:sldMkLst>
          <pc:docMk/>
          <pc:sldMk cId="4204194662" sldId="256"/>
        </pc:sldMkLst>
        <pc:spChg chg="mod">
          <ac:chgData name="Nikki Osborne" userId="441e58f7-14e1-4d40-80c4-458d2523bed5" providerId="ADAL" clId="{EBBA12A9-B351-4250-9308-2F70F687A8F2}" dt="2023-04-12T12:11:45.214" v="12" actId="207"/>
          <ac:spMkLst>
            <pc:docMk/>
            <pc:sldMk cId="4204194662" sldId="256"/>
            <ac:spMk id="3" creationId="{AC12CB8D-E5E5-6946-4015-8F5D894C0A08}"/>
          </ac:spMkLst>
        </pc:spChg>
        <pc:spChg chg="mod">
          <ac:chgData name="Nikki Osborne" userId="441e58f7-14e1-4d40-80c4-458d2523bed5" providerId="ADAL" clId="{EBBA12A9-B351-4250-9308-2F70F687A8F2}" dt="2023-04-12T12:11:10.754" v="11" actId="14100"/>
          <ac:spMkLst>
            <pc:docMk/>
            <pc:sldMk cId="4204194662" sldId="256"/>
            <ac:spMk id="4" creationId="{363EB97D-A767-583C-BEF1-8CC2206C146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0A331-7ADD-4391-8CA5-606C9BFD26F5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16CE-1862-465F-9912-D0001C1A0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0674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AE991-F138-4FD8-982E-957F3CA6A0F6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NHS Improvement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0AB7D-FC04-41BF-88F7-E47891A062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0110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08E90-F652-4B40-BD0B-1F8BC7EBC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765" y="4209426"/>
            <a:ext cx="9144000" cy="601111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F7CE30-6632-4A18-9007-59691A06EF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765" y="4843667"/>
            <a:ext cx="9144000" cy="46637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FCDE03-0EEA-4F49-A6B9-58B291621E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000" y="360000"/>
            <a:ext cx="953272" cy="72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672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FCB08CE-B749-4A34-8E38-256DAB23FDA3}"/>
              </a:ext>
            </a:extLst>
          </p:cNvPr>
          <p:cNvSpPr txBox="1"/>
          <p:nvPr userDrawn="1"/>
        </p:nvSpPr>
        <p:spPr>
          <a:xfrm>
            <a:off x="291314" y="6372536"/>
            <a:ext cx="647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en-US" sz="120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0">
            <a:extLst>
              <a:ext uri="{FF2B5EF4-FFF2-40B4-BE49-F238E27FC236}">
                <a16:creationId xmlns:a16="http://schemas.microsoft.com/office/drawing/2014/main" id="{22B34758-9E88-47CF-97D6-6500D97D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109" y="1210682"/>
            <a:ext cx="10641498" cy="611649"/>
          </a:xfrm>
          <a:prstGeom prst="rect">
            <a:avLst/>
          </a:prstGeom>
        </p:spPr>
        <p:txBody>
          <a:bodyPr/>
          <a:lstStyle>
            <a:lvl1pPr>
              <a:defRPr sz="3600" b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sz="2800">
              <a:solidFill>
                <a:srgbClr val="005EB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ontent Placeholder 9">
            <a:extLst>
              <a:ext uri="{FF2B5EF4-FFF2-40B4-BE49-F238E27FC236}">
                <a16:creationId xmlns:a16="http://schemas.microsoft.com/office/drawing/2014/main" id="{34C2919C-3AD4-436F-A0CC-4F48C43AA52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84109" y="2141151"/>
            <a:ext cx="10641498" cy="2244128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5AB091A9-979F-438D-A004-40CFB3EAC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0676" y="6333439"/>
            <a:ext cx="572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9F83AB-04F8-4C53-93F7-BAAABEF426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000" y="360000"/>
            <a:ext cx="953272" cy="72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131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963A1-AC6C-45E8-9A5E-5724DC43F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6ACFE-E4D6-411B-9ADC-FFC9D7DBB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BF1BF-AB6C-4EA7-A16A-0C6C9EFA13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D3CFA-4DDC-43FC-968A-540737FDA836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E0E1F-777F-42FA-A4A2-320208497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CC28B-BDF3-45C3-92FF-6562C624C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FC886-343C-4B72-AFE6-F0497CBE7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78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2C3D235-E1B2-4245-9153-172BBCD8A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153" y="203483"/>
            <a:ext cx="9144000" cy="601111"/>
          </a:xfrm>
        </p:spPr>
        <p:txBody>
          <a:bodyPr/>
          <a:lstStyle/>
          <a:p>
            <a:r>
              <a:rPr lang="en-GB"/>
              <a:t>Shingles Vaccination Flowchart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23CA40-1376-40BE-8B99-043D88425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153" y="804594"/>
            <a:ext cx="9144000" cy="466379"/>
          </a:xfrm>
        </p:spPr>
        <p:txBody>
          <a:bodyPr/>
          <a:lstStyle/>
          <a:p>
            <a:r>
              <a:rPr lang="en-GB"/>
              <a:t>From 1 September 2023 to 31 August 2024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CF539E3-4EF9-C449-3D66-A132CCFB752B}"/>
              </a:ext>
            </a:extLst>
          </p:cNvPr>
          <p:cNvSpPr/>
          <p:nvPr/>
        </p:nvSpPr>
        <p:spPr>
          <a:xfrm>
            <a:off x="796988" y="2632220"/>
            <a:ext cx="2248678" cy="10512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/>
              <a:t>Patient Immunocompetent </a:t>
            </a:r>
            <a:r>
              <a:rPr lang="en-GB"/>
              <a:t>(Normal immune response)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C12CB8D-E5E5-6946-4015-8F5D894C0A08}"/>
              </a:ext>
            </a:extLst>
          </p:cNvPr>
          <p:cNvSpPr/>
          <p:nvPr/>
        </p:nvSpPr>
        <p:spPr>
          <a:xfrm>
            <a:off x="807874" y="5199674"/>
            <a:ext cx="2192694" cy="914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Patient Immunosuppressed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2E2189D-856E-88E8-9DC0-F20748E264B8}"/>
              </a:ext>
            </a:extLst>
          </p:cNvPr>
          <p:cNvSpPr/>
          <p:nvPr/>
        </p:nvSpPr>
        <p:spPr>
          <a:xfrm>
            <a:off x="5483291" y="1599871"/>
            <a:ext cx="6239068" cy="87397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2 doses of Shingrix vaccine </a:t>
            </a:r>
            <a:r>
              <a:rPr lang="en-GB" b="1"/>
              <a:t>(6 to 12 months between doses)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D01BCF0-49F0-17A1-4883-067C0803E154}"/>
              </a:ext>
            </a:extLst>
          </p:cNvPr>
          <p:cNvSpPr/>
          <p:nvPr/>
        </p:nvSpPr>
        <p:spPr>
          <a:xfrm>
            <a:off x="5484845" y="2813839"/>
            <a:ext cx="6239069" cy="85295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2 doses of Shingrix vaccine </a:t>
            </a:r>
            <a:r>
              <a:rPr lang="en-GB" b="1"/>
              <a:t>(6 to 12 months between doses)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051C5D5-6B79-E5CE-2FB8-401D515FAFB2}"/>
              </a:ext>
            </a:extLst>
          </p:cNvPr>
          <p:cNvSpPr/>
          <p:nvPr/>
        </p:nvSpPr>
        <p:spPr>
          <a:xfrm>
            <a:off x="5483291" y="3936607"/>
            <a:ext cx="6240623" cy="102876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Zostavax to be offered to anyone in this group who was eligible </a:t>
            </a:r>
            <a:r>
              <a:rPr lang="en-GB" b="1"/>
              <a:t>before</a:t>
            </a:r>
            <a:r>
              <a:rPr lang="en-GB"/>
              <a:t> 1 September 2023 until supply exhausted.  Then if not previously vaccinated, 2 doses of Shingrix vaccine </a:t>
            </a:r>
            <a:r>
              <a:rPr lang="en-GB" b="1"/>
              <a:t>(6 to 12 months between doses)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3D1ED2F-8F3A-9167-CD51-9B10B1DC23D8}"/>
              </a:ext>
            </a:extLst>
          </p:cNvPr>
          <p:cNvSpPr/>
          <p:nvPr/>
        </p:nvSpPr>
        <p:spPr>
          <a:xfrm>
            <a:off x="3280488" y="5211633"/>
            <a:ext cx="1945433" cy="89418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Patients aged from </a:t>
            </a:r>
            <a:r>
              <a:rPr lang="en-GB" b="1"/>
              <a:t>50</a:t>
            </a:r>
            <a:r>
              <a:rPr lang="en-GB"/>
              <a:t> years of age</a:t>
            </a:r>
            <a:endParaRPr lang="en-GB" b="1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6415CDA-FF97-7FD2-4114-0049A6C86E69}"/>
              </a:ext>
            </a:extLst>
          </p:cNvPr>
          <p:cNvCxnSpPr>
            <a:cxnSpLocks/>
            <a:stCxn id="3" idx="3"/>
            <a:endCxn id="12" idx="1"/>
          </p:cNvCxnSpPr>
          <p:nvPr/>
        </p:nvCxnSpPr>
        <p:spPr>
          <a:xfrm>
            <a:off x="3000568" y="5656874"/>
            <a:ext cx="279920" cy="1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55547F6-F139-0F25-C97B-DB93F3174E8E}"/>
              </a:ext>
            </a:extLst>
          </p:cNvPr>
          <p:cNvCxnSpPr>
            <a:cxnSpLocks/>
          </p:cNvCxnSpPr>
          <p:nvPr/>
        </p:nvCxnSpPr>
        <p:spPr>
          <a:xfrm>
            <a:off x="3051110" y="3216837"/>
            <a:ext cx="2161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E6E4BFD-E558-C66F-F583-D3E9B1E82282}"/>
              </a:ext>
            </a:extLst>
          </p:cNvPr>
          <p:cNvSpPr/>
          <p:nvPr/>
        </p:nvSpPr>
        <p:spPr>
          <a:xfrm>
            <a:off x="5483290" y="5199674"/>
            <a:ext cx="6240623" cy="8884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2-doses of Shingrix vaccine </a:t>
            </a:r>
            <a:r>
              <a:rPr lang="en-GB" b="1"/>
              <a:t>(8 weeks to 6 months between doses)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FF2CB71-F30B-DD54-C49D-F9B6726D19CF}"/>
              </a:ext>
            </a:extLst>
          </p:cNvPr>
          <p:cNvSpPr/>
          <p:nvPr/>
        </p:nvSpPr>
        <p:spPr>
          <a:xfrm>
            <a:off x="3294720" y="3997530"/>
            <a:ext cx="1945433" cy="87397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Patients aged </a:t>
            </a:r>
            <a:r>
              <a:rPr lang="en-GB" b="1"/>
              <a:t>70</a:t>
            </a:r>
            <a:r>
              <a:rPr lang="en-GB"/>
              <a:t> to </a:t>
            </a:r>
            <a:r>
              <a:rPr lang="en-GB" b="1"/>
              <a:t>79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75CCE1F-FA28-9762-8201-22F23384F2F0}"/>
              </a:ext>
            </a:extLst>
          </p:cNvPr>
          <p:cNvSpPr/>
          <p:nvPr/>
        </p:nvSpPr>
        <p:spPr>
          <a:xfrm>
            <a:off x="3280487" y="2809050"/>
            <a:ext cx="1945433" cy="87397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Patients turning </a:t>
            </a:r>
            <a:r>
              <a:rPr lang="en-GB" b="1"/>
              <a:t>70</a:t>
            </a:r>
            <a:r>
              <a:rPr lang="en-GB"/>
              <a:t> years of age in the year</a:t>
            </a:r>
            <a:endParaRPr lang="en-GB" b="1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1E127E0-E106-E048-2F95-DD5E0E722CB7}"/>
              </a:ext>
            </a:extLst>
          </p:cNvPr>
          <p:cNvSpPr/>
          <p:nvPr/>
        </p:nvSpPr>
        <p:spPr>
          <a:xfrm>
            <a:off x="3294719" y="1599246"/>
            <a:ext cx="1945433" cy="87397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Patients turning </a:t>
            </a:r>
            <a:r>
              <a:rPr lang="en-GB" b="1"/>
              <a:t>65</a:t>
            </a:r>
            <a:r>
              <a:rPr lang="en-GB"/>
              <a:t> years of age in the year</a:t>
            </a:r>
            <a:endParaRPr lang="en-GB" b="1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462212C-EF52-4775-FCD4-D16AF6A5A405}"/>
              </a:ext>
            </a:extLst>
          </p:cNvPr>
          <p:cNvCxnSpPr>
            <a:cxnSpLocks/>
            <a:stCxn id="33" idx="3"/>
            <a:endCxn id="5" idx="1"/>
          </p:cNvCxnSpPr>
          <p:nvPr/>
        </p:nvCxnSpPr>
        <p:spPr>
          <a:xfrm>
            <a:off x="5240152" y="2036234"/>
            <a:ext cx="243139" cy="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5CD4780-9C50-4012-DC42-9A7CBDDD2596}"/>
              </a:ext>
            </a:extLst>
          </p:cNvPr>
          <p:cNvCxnSpPr>
            <a:cxnSpLocks/>
            <a:stCxn id="32" idx="3"/>
            <a:endCxn id="8" idx="1"/>
          </p:cNvCxnSpPr>
          <p:nvPr/>
        </p:nvCxnSpPr>
        <p:spPr>
          <a:xfrm flipV="1">
            <a:off x="5225920" y="3240314"/>
            <a:ext cx="258925" cy="5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F1273EA-D97C-D2ED-4095-9F799493F770}"/>
              </a:ext>
            </a:extLst>
          </p:cNvPr>
          <p:cNvCxnSpPr>
            <a:cxnSpLocks/>
          </p:cNvCxnSpPr>
          <p:nvPr/>
        </p:nvCxnSpPr>
        <p:spPr>
          <a:xfrm flipV="1">
            <a:off x="5240152" y="4436473"/>
            <a:ext cx="258925" cy="5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1C13749-9A26-C752-9D6D-CB20DC239AC2}"/>
              </a:ext>
            </a:extLst>
          </p:cNvPr>
          <p:cNvCxnSpPr>
            <a:cxnSpLocks/>
          </p:cNvCxnSpPr>
          <p:nvPr/>
        </p:nvCxnSpPr>
        <p:spPr>
          <a:xfrm flipV="1">
            <a:off x="5224365" y="5616961"/>
            <a:ext cx="258925" cy="5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7A5D2ED-00A6-D6B5-0C55-C59DA21A6DD8}"/>
              </a:ext>
            </a:extLst>
          </p:cNvPr>
          <p:cNvCxnSpPr>
            <a:cxnSpLocks/>
          </p:cNvCxnSpPr>
          <p:nvPr/>
        </p:nvCxnSpPr>
        <p:spPr>
          <a:xfrm flipV="1">
            <a:off x="3000568" y="2413518"/>
            <a:ext cx="339791" cy="248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274ED3D-33D3-9BC3-D4A2-0EFB18F13E4D}"/>
              </a:ext>
            </a:extLst>
          </p:cNvPr>
          <p:cNvCxnSpPr>
            <a:cxnSpLocks/>
          </p:cNvCxnSpPr>
          <p:nvPr/>
        </p:nvCxnSpPr>
        <p:spPr>
          <a:xfrm>
            <a:off x="2970244" y="3653826"/>
            <a:ext cx="339791" cy="424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63EB97D-A767-583C-BEF1-8CC2206C1468}"/>
              </a:ext>
            </a:extLst>
          </p:cNvPr>
          <p:cNvSpPr/>
          <p:nvPr/>
        </p:nvSpPr>
        <p:spPr>
          <a:xfrm>
            <a:off x="668153" y="1227618"/>
            <a:ext cx="2363129" cy="128893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Shingles vaccines can be offered at any time during the year as patients become eligible and </a:t>
            </a:r>
            <a:r>
              <a:rPr lang="en-GB" sz="1200" b="1"/>
              <a:t>practices should also </a:t>
            </a:r>
            <a:r>
              <a:rPr lang="en-GB" sz="1200" b="1" dirty="0"/>
              <a:t>offer via a call and recall system</a:t>
            </a:r>
          </a:p>
        </p:txBody>
      </p:sp>
    </p:spTree>
    <p:extLst>
      <p:ext uri="{BB962C8B-B14F-4D97-AF65-F5344CB8AC3E}">
        <p14:creationId xmlns:p14="http://schemas.microsoft.com/office/powerpoint/2010/main" val="420419466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caf3ac-2de9-44d4-aa31-54302fceb5f7" xsi:nil="true"/>
    <Review_x0020_Date xmlns="c9174706-5f6c-4fed-99c1-6ab8d1bf2f2c" xsi:nil="true"/>
    <_ip_UnifiedCompliancePolicyUIAction xmlns="http://schemas.microsoft.com/sharepoint/v3" xsi:nil="true"/>
    <_Flow_SignoffStatus xmlns="c9174706-5f6c-4fed-99c1-6ab8d1bf2f2c" xsi:nil="true"/>
    <_ip_UnifiedCompliancePolicyProperties xmlns="http://schemas.microsoft.com/sharepoint/v3" xsi:nil="true"/>
    <Foldernumber xmlns="c9174706-5f6c-4fed-99c1-6ab8d1bf2f2c" xsi:nil="true"/>
    <lcf76f155ced4ddcb4097134ff3c332f xmlns="c9174706-5f6c-4fed-99c1-6ab8d1bf2f2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1D7EE3073CBF459D63CB8EA1E2CCFB" ma:contentTypeVersion="22" ma:contentTypeDescription="Create a new document." ma:contentTypeScope="" ma:versionID="e6da95ab846e03291e07b555e2efc6ba">
  <xsd:schema xmlns:xsd="http://www.w3.org/2001/XMLSchema" xmlns:xs="http://www.w3.org/2001/XMLSchema" xmlns:p="http://schemas.microsoft.com/office/2006/metadata/properties" xmlns:ns1="http://schemas.microsoft.com/sharepoint/v3" xmlns:ns2="c9174706-5f6c-4fed-99c1-6ab8d1bf2f2c" xmlns:ns3="84571181-ba03-42b3-ae46-11bace1f6803" xmlns:ns4="cccaf3ac-2de9-44d4-aa31-54302fceb5f7" targetNamespace="http://schemas.microsoft.com/office/2006/metadata/properties" ma:root="true" ma:fieldsID="7277b06c6d5cbab292098ff940c103bd" ns1:_="" ns2:_="" ns3:_="" ns4:_="">
    <xsd:import namespace="http://schemas.microsoft.com/sharepoint/v3"/>
    <xsd:import namespace="c9174706-5f6c-4fed-99c1-6ab8d1bf2f2c"/>
    <xsd:import namespace="84571181-ba03-42b3-ae46-11bace1f6803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Review_x0020_Date" minOccurs="0"/>
                <xsd:element ref="ns2:Foldernumber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_Flow_SignoffStatu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174706-5f6c-4fed-99c1-6ab8d1bf2f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Review_x0020_Date" ma:index="19" nillable="true" ma:displayName="Review date" ma:indexed="true" ma:internalName="Review_x0020_Date">
      <xsd:simpleType>
        <xsd:restriction base="dms:Text"/>
      </xsd:simpleType>
    </xsd:element>
    <xsd:element name="Foldernumber" ma:index="20" nillable="true" ma:displayName="Folder number" ma:format="Dropdown" ma:internalName="Foldernumber" ma:percentage="FALSE">
      <xsd:simpleType>
        <xsd:restriction base="dms:Number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7" nillable="true" ma:displayName="Sign-off status" ma:internalName="Sign_x002d_off_x0020_status">
      <xsd:simpleType>
        <xsd:restriction base="dms:Text"/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571181-ba03-42b3-ae46-11bace1f6803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1bf463d9-e977-4441-9cc5-3fd532f9c747}" ma:internalName="TaxCatchAll" ma:showField="CatchAllData" ma:web="ebd64cbd-6cf5-435c-bd4a-b8fc9bc14a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D9FD49-C1C5-400A-B04D-90A236984D1F}">
  <ds:schemaRefs>
    <ds:schemaRef ds:uri="84571181-ba03-42b3-ae46-11bace1f6803"/>
    <ds:schemaRef ds:uri="c9174706-5f6c-4fed-99c1-6ab8d1bf2f2c"/>
    <ds:schemaRef ds:uri="cccaf3ac-2de9-44d4-aa31-54302fceb5f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CAB18C5-2E59-42DD-BED1-360003C766FA}"/>
</file>

<file path=customXml/itemProps3.xml><?xml version="1.0" encoding="utf-8"?>
<ds:datastoreItem xmlns:ds="http://schemas.openxmlformats.org/officeDocument/2006/customXml" ds:itemID="{A6333066-D95F-4DC9-8F45-8431A5C3C7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Custom Design</vt:lpstr>
      <vt:lpstr>Shingles Vaccination Flowchart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16.9</dc:title>
  <dc:creator>Craig Sanderson</dc:creator>
  <cp:lastModifiedBy>Nikki Osborne</cp:lastModifiedBy>
  <cp:revision>3</cp:revision>
  <dcterms:created xsi:type="dcterms:W3CDTF">2017-05-03T08:06:17Z</dcterms:created>
  <dcterms:modified xsi:type="dcterms:W3CDTF">2023-04-12T12:22:12Z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0x010100D21D7EE3073CBF459D63CB8EA1E2CCFB</vt:lpwstr>
  </property>
  <property fmtid="{D5CDD505-2E9C-101B-9397-08002B2CF9AE}" pid="3" name="TaxKeyword">
    <vt:lpwstr/>
  </property>
  <property fmtid="{D5CDD505-2E9C-101B-9397-08002B2CF9AE}" pid="4" name="Subject0">
    <vt:lpwstr/>
  </property>
  <property fmtid="{D5CDD505-2E9C-101B-9397-08002B2CF9AE}" pid="5" name="Document type0">
    <vt:lpwstr/>
  </property>
  <property fmtid="{D5CDD505-2E9C-101B-9397-08002B2CF9AE}" pid="6" name="WTTeamSiteDocumentType">
    <vt:lpwstr/>
  </property>
  <property fmtid="{D5CDD505-2E9C-101B-9397-08002B2CF9AE}" pid="7" name="WTTeamSiteDocumentTypeTaxHTField0">
    <vt:lpwstr/>
  </property>
  <property fmtid="{D5CDD505-2E9C-101B-9397-08002B2CF9AE}" pid="8" name="cebceaf3e3574cdab9f9dab6bbd34ddb">
    <vt:lpwstr/>
  </property>
  <property fmtid="{D5CDD505-2E9C-101B-9397-08002B2CF9AE}" pid="9" name="n2fe4ed80ae84f2cbc880662fe0a8735">
    <vt:lpwstr/>
  </property>
  <property fmtid="{D5CDD505-2E9C-101B-9397-08002B2CF9AE}" pid="10" name="TaxCatchAll">
    <vt:lpwstr/>
  </property>
  <property fmtid="{D5CDD505-2E9C-101B-9397-08002B2CF9AE}" pid="11" name="TaxKeywordTaxHTField">
    <vt:lpwstr/>
  </property>
  <property fmtid="{D5CDD505-2E9C-101B-9397-08002B2CF9AE}" pid="12" name="MediaServiceImageTags">
    <vt:lpwstr/>
  </property>
</Properties>
</file>